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Nunito SemiBold" pitchFamily="2" charset="0"/>
      <p:regular r:id="rId21"/>
      <p:bold r:id="rId22"/>
      <p:italic r:id="rId23"/>
      <p:boldItalic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3Bjv2yyC9/00G5wVeUvfkUJZ5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542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304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64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6884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705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68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853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834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936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799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40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8086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659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533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63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48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23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257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38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56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222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31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17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883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463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587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418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29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592750" y="398850"/>
            <a:ext cx="7677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10000" b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Proyecto 2</a:t>
            </a:r>
            <a:endParaRPr sz="10000" b="0" i="0" u="none" strike="noStrike" cap="none"/>
          </a:p>
        </p:txBody>
      </p:sp>
      <p:sp>
        <p:nvSpPr>
          <p:cNvPr id="57" name="Google Shape;57;p1"/>
          <p:cNvSpPr/>
          <p:nvPr/>
        </p:nvSpPr>
        <p:spPr>
          <a:xfrm>
            <a:off x="592761" y="635042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Equipo</a:t>
            </a:r>
            <a:endParaRPr sz="2200" b="0" i="0" u="none" strike="noStrike" cap="none"/>
          </a:p>
        </p:txBody>
      </p:sp>
      <p:sp>
        <p:nvSpPr>
          <p:cNvPr id="58" name="Google Shape;58;p1"/>
          <p:cNvSpPr/>
          <p:nvPr/>
        </p:nvSpPr>
        <p:spPr>
          <a:xfrm>
            <a:off x="592762" y="6941692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BonziBuddy</a:t>
            </a:r>
            <a:endParaRPr sz="1850" b="0" i="0" u="none" strike="noStrike" cap="none"/>
          </a:p>
        </p:txBody>
      </p:sp>
      <p:sp>
        <p:nvSpPr>
          <p:cNvPr id="59" name="Google Shape;59;p1"/>
          <p:cNvSpPr/>
          <p:nvPr/>
        </p:nvSpPr>
        <p:spPr>
          <a:xfrm>
            <a:off x="7137386" y="541705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Nombres del equipo</a:t>
            </a:r>
            <a:endParaRPr sz="2200" b="0" i="0" u="none" strike="noStrike" cap="none"/>
          </a:p>
        </p:txBody>
      </p:sp>
      <p:sp>
        <p:nvSpPr>
          <p:cNvPr id="60" name="Google Shape;60;p1"/>
          <p:cNvSpPr/>
          <p:nvPr/>
        </p:nvSpPr>
        <p:spPr>
          <a:xfrm>
            <a:off x="7137386" y="6008317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Angel Maldonado Gerardo De Jesus 320188268</a:t>
            </a:r>
            <a:endParaRPr sz="1850" b="0" i="0" u="none" strike="noStrike" cap="none"/>
          </a:p>
        </p:txBody>
      </p:sp>
      <p:sp>
        <p:nvSpPr>
          <p:cNvPr id="61" name="Google Shape;61;p1"/>
          <p:cNvSpPr/>
          <p:nvPr/>
        </p:nvSpPr>
        <p:spPr>
          <a:xfrm>
            <a:off x="7137386" y="6475042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Gabriel Candiani Pérez 318268534</a:t>
            </a:r>
            <a:endParaRPr sz="1850" b="0" i="0" u="none" strike="noStrike" cap="none"/>
          </a:p>
        </p:txBody>
      </p:sp>
      <p:sp>
        <p:nvSpPr>
          <p:cNvPr id="62" name="Google Shape;62;p1"/>
          <p:cNvSpPr/>
          <p:nvPr/>
        </p:nvSpPr>
        <p:spPr>
          <a:xfrm>
            <a:off x="7137386" y="6941767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Salazar Enrique Luis Alberto 321155405</a:t>
            </a:r>
            <a:endParaRPr sz="1850" b="0" i="0" u="none" strike="noStrike" cap="none"/>
          </a:p>
        </p:txBody>
      </p:sp>
      <p:sp>
        <p:nvSpPr>
          <p:cNvPr id="63" name="Google Shape;63;p1"/>
          <p:cNvSpPr txBox="1"/>
          <p:nvPr/>
        </p:nvSpPr>
        <p:spPr>
          <a:xfrm>
            <a:off x="592750" y="2185575"/>
            <a:ext cx="5977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lt1"/>
                </a:solidFill>
              </a:rPr>
              <a:t>“</a:t>
            </a:r>
            <a:r>
              <a:rPr lang="en-US" sz="5000" b="1" dirty="0" err="1">
                <a:solidFill>
                  <a:schemeClr val="lt1"/>
                </a:solidFill>
              </a:rPr>
              <a:t>Funado</a:t>
            </a:r>
            <a:r>
              <a:rPr lang="en-US" sz="5000" b="1">
                <a:solidFill>
                  <a:schemeClr val="lt1"/>
                </a:solidFill>
              </a:rPr>
              <a:t>” </a:t>
            </a:r>
            <a:endParaRPr sz="5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4630400" cy="600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/>
          <p:nvPr/>
        </p:nvSpPr>
        <p:spPr>
          <a:xfrm>
            <a:off x="704374" y="657844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DiagramaDeCasos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4400" b="0" i="0" u="none" strike="noStrike" cap="none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38F3374-CE07-4B97-8B4D-3AF2450C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07" y="0"/>
            <a:ext cx="9321580" cy="6006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6324124" y="430887"/>
            <a:ext cx="6102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Problemática y solución</a:t>
            </a:r>
            <a:endParaRPr sz="4400" b="0" i="0" u="none" strike="noStrike" cap="none"/>
          </a:p>
        </p:txBody>
      </p:sp>
      <p:sp>
        <p:nvSpPr>
          <p:cNvPr id="71" name="Google Shape;71;p2"/>
          <p:cNvSpPr/>
          <p:nvPr/>
        </p:nvSpPr>
        <p:spPr>
          <a:xfrm>
            <a:off x="6324124" y="214610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Problemática</a:t>
            </a:r>
            <a:endParaRPr sz="2200" b="0" i="0" u="none" strike="noStrike" cap="none"/>
          </a:p>
        </p:txBody>
      </p:sp>
      <p:sp>
        <p:nvSpPr>
          <p:cNvPr id="72" name="Google Shape;72;p2"/>
          <p:cNvSpPr/>
          <p:nvPr/>
        </p:nvSpPr>
        <p:spPr>
          <a:xfrm>
            <a:off x="6324123" y="2591277"/>
            <a:ext cx="7468553" cy="12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problemática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es la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dificultad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de las personas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introvertidas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para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encajar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los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grupos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y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cómo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"romper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hielo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" para una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convivencia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más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85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divertida</a:t>
            </a:r>
            <a:r>
              <a:rPr lang="en-US" sz="18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 sz="1850" b="0" i="0" u="none" strike="noStrike" cap="none" dirty="0"/>
          </a:p>
        </p:txBody>
      </p:sp>
      <p:sp>
        <p:nvSpPr>
          <p:cNvPr id="73" name="Google Shape;73;p2"/>
          <p:cNvSpPr/>
          <p:nvPr/>
        </p:nvSpPr>
        <p:spPr>
          <a:xfrm>
            <a:off x="6324123" y="46308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Solución</a:t>
            </a:r>
            <a:endParaRPr sz="2200" b="0" i="0" u="none" strike="noStrike" cap="none" dirty="0"/>
          </a:p>
        </p:txBody>
      </p:sp>
      <p:sp>
        <p:nvSpPr>
          <p:cNvPr id="74" name="Google Shape;74;p2"/>
          <p:cNvSpPr/>
          <p:nvPr/>
        </p:nvSpPr>
        <p:spPr>
          <a:xfrm>
            <a:off x="6324124" y="5075992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Este juego facilita que personas introvertidas se integren en grupos.</a:t>
            </a:r>
            <a:endParaRPr sz="1850" b="0" i="0" u="none" strike="noStrike" cap="none"/>
          </a:p>
        </p:txBody>
      </p:sp>
      <p:sp>
        <p:nvSpPr>
          <p:cNvPr id="75" name="Google Shape;75;p2"/>
          <p:cNvSpPr/>
          <p:nvPr/>
        </p:nvSpPr>
        <p:spPr>
          <a:xfrm>
            <a:off x="6324124" y="5728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 preguntas incómodas, rompe barreras y fomenta conversaciones genuinas.</a:t>
            </a:r>
            <a:endParaRPr sz="1850" b="0" i="0" u="none" strike="noStrike" cap="none"/>
          </a:p>
        </p:txBody>
      </p:sp>
      <p:sp>
        <p:nvSpPr>
          <p:cNvPr id="76" name="Google Shape;76;p2"/>
          <p:cNvSpPr/>
          <p:nvPr/>
        </p:nvSpPr>
        <p:spPr>
          <a:xfrm>
            <a:off x="6324124" y="6763464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Usar la incomodidad para sacar a la gente de su zona de Confort</a:t>
            </a:r>
            <a:endParaRPr sz="18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477100" y="2949629"/>
            <a:ext cx="706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Patrón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Diseño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Observer</a:t>
            </a:r>
            <a:endParaRPr sz="4400" b="0" i="0" u="none" strike="noStrike" cap="none" dirty="0"/>
          </a:p>
        </p:txBody>
      </p:sp>
      <p:sp>
        <p:nvSpPr>
          <p:cNvPr id="84" name="Google Shape;84;p3"/>
          <p:cNvSpPr/>
          <p:nvPr/>
        </p:nvSpPr>
        <p:spPr>
          <a:xfrm>
            <a:off x="164223" y="3664815"/>
            <a:ext cx="4361447" cy="40660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477100" y="369325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Implementación</a:t>
            </a:r>
            <a:endParaRPr sz="2200" b="0" i="0" u="none" strike="noStrike" cap="none" dirty="0"/>
          </a:p>
        </p:txBody>
      </p:sp>
      <p:sp>
        <p:nvSpPr>
          <p:cNvPr id="86" name="Google Shape;86;p3"/>
          <p:cNvSpPr/>
          <p:nvPr/>
        </p:nvSpPr>
        <p:spPr>
          <a:xfrm>
            <a:off x="367071" y="3985158"/>
            <a:ext cx="4158599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sz="1850" b="0" i="0" u="none" strike="noStrike" cap="none" dirty="0"/>
              <a:t>La clase </a:t>
            </a:r>
            <a:r>
              <a:rPr lang="es-MX" sz="1850" b="0" i="0" u="none" strike="noStrike" cap="none" dirty="0" err="1"/>
              <a:t>Model</a:t>
            </a:r>
            <a:r>
              <a:rPr lang="es-MX" sz="1850" b="0" i="0" u="none" strike="noStrike" cap="none" dirty="0"/>
              <a:t> implementa la interface Sujeto y mantiene listas de Jugadores.</a:t>
            </a:r>
            <a:br>
              <a:rPr lang="es-MX" sz="1850" b="0" i="0" u="none" strike="noStrike" cap="none" dirty="0"/>
            </a:br>
            <a:r>
              <a:rPr lang="es-MX" sz="1850" b="0" i="0" u="none" strike="noStrike" cap="none" dirty="0"/>
              <a:t>Jugador implementa Observador con el método actualizar().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sz="1850" b="0" i="0" u="none" strike="noStrike" cap="none" dirty="0"/>
              <a:t> Los métodos clave son </a:t>
            </a:r>
            <a:r>
              <a:rPr lang="es-MX" sz="1850" b="0" i="0" u="none" strike="noStrike" cap="none" dirty="0" err="1"/>
              <a:t>notificarTodos</a:t>
            </a:r>
            <a:r>
              <a:rPr lang="es-MX" sz="1850" b="0" i="0" u="none" strike="noStrike" cap="none" dirty="0"/>
              <a:t>(), </a:t>
            </a:r>
            <a:r>
              <a:rPr lang="es-MX" sz="1850" dirty="0" err="1"/>
              <a:t>n</a:t>
            </a:r>
            <a:r>
              <a:rPr lang="es-MX" sz="1850" b="0" i="0" u="none" strike="noStrike" cap="none" dirty="0" err="1"/>
              <a:t>otificarRegulares</a:t>
            </a:r>
            <a:r>
              <a:rPr lang="es-MX" sz="1850" dirty="0"/>
              <a:t> y </a:t>
            </a:r>
            <a:r>
              <a:rPr lang="es-MX" sz="1850" dirty="0" err="1"/>
              <a:t>notificarCastigados</a:t>
            </a:r>
            <a:r>
              <a:rPr lang="es-MX" sz="1850" dirty="0"/>
              <a:t>()</a:t>
            </a:r>
            <a:br>
              <a:rPr lang="es-MX" sz="1850" b="0" i="0" u="none" strike="noStrike" cap="none" dirty="0"/>
            </a:br>
            <a:endParaRPr sz="1850" b="0" i="0" u="none" strike="noStrike" cap="none" dirty="0"/>
          </a:p>
        </p:txBody>
      </p:sp>
      <p:sp>
        <p:nvSpPr>
          <p:cNvPr id="87" name="Google Shape;87;p3"/>
          <p:cNvSpPr/>
          <p:nvPr/>
        </p:nvSpPr>
        <p:spPr>
          <a:xfrm>
            <a:off x="4838547" y="3693255"/>
            <a:ext cx="4158598" cy="4077148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5225078" y="369325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Función</a:t>
            </a:r>
            <a:endParaRPr sz="2200" b="0" i="0" u="none" strike="noStrike" cap="none" dirty="0"/>
          </a:p>
        </p:txBody>
      </p:sp>
      <p:sp>
        <p:nvSpPr>
          <p:cNvPr id="89" name="Google Shape;89;p3"/>
          <p:cNvSpPr/>
          <p:nvPr/>
        </p:nvSpPr>
        <p:spPr>
          <a:xfrm>
            <a:off x="5063045" y="3961707"/>
            <a:ext cx="3977211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dirty="0"/>
              <a:t>Propagar automáticamente cambios del modelo a los jugadores.</a:t>
            </a:r>
            <a:br>
              <a:rPr lang="es-MX" dirty="0"/>
            </a:br>
            <a:r>
              <a:rPr lang="es-MX" dirty="0"/>
              <a:t>Al ocurrir un evento, modelo invoca actualizar() en cada Observador.</a:t>
            </a:r>
            <a:br>
              <a:rPr lang="es-MX" dirty="0"/>
            </a:br>
            <a:r>
              <a:rPr lang="es-MX" dirty="0"/>
              <a:t>Desacopla la lógica Modelo de la vista</a:t>
            </a:r>
            <a:br>
              <a:rPr lang="es-MX" sz="2000" dirty="0"/>
            </a:br>
            <a:endParaRPr sz="1850" b="0" i="0" u="none" strike="noStrike" cap="none" dirty="0"/>
          </a:p>
        </p:txBody>
      </p:sp>
      <p:sp>
        <p:nvSpPr>
          <p:cNvPr id="90" name="Google Shape;90;p3"/>
          <p:cNvSpPr/>
          <p:nvPr/>
        </p:nvSpPr>
        <p:spPr>
          <a:xfrm>
            <a:off x="9171311" y="3693255"/>
            <a:ext cx="4158600" cy="3073305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9433420" y="366481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Beneficios</a:t>
            </a:r>
            <a:endParaRPr sz="2200" b="0" i="0" u="none" strike="noStrike" cap="none" dirty="0"/>
          </a:p>
        </p:txBody>
      </p:sp>
      <p:sp>
        <p:nvSpPr>
          <p:cNvPr id="92" name="Google Shape;92;p3"/>
          <p:cNvSpPr/>
          <p:nvPr/>
        </p:nvSpPr>
        <p:spPr>
          <a:xfrm>
            <a:off x="9433420" y="3908796"/>
            <a:ext cx="3634383" cy="152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sz="1850" dirty="0">
                <a:solidFill>
                  <a:srgbClr val="FFFFFF"/>
                </a:solidFill>
                <a:latin typeface="PT Sans"/>
                <a:sym typeface="PT Sans"/>
              </a:rPr>
              <a:t>El modelo no conoce la vista ni el </a:t>
            </a:r>
            <a:r>
              <a:rPr lang="es-MX" sz="1850" dirty="0" err="1">
                <a:solidFill>
                  <a:srgbClr val="FFFFFF"/>
                </a:solidFill>
                <a:latin typeface="PT Sans"/>
                <a:sym typeface="PT Sans"/>
              </a:rPr>
              <a:t>el</a:t>
            </a:r>
            <a:r>
              <a:rPr lang="es-MX" sz="1850" dirty="0">
                <a:solidFill>
                  <a:srgbClr val="FFFFFF"/>
                </a:solidFill>
                <a:latin typeface="PT Sans"/>
                <a:sym typeface="PT Sans"/>
              </a:rPr>
              <a:t> controlador en concreto.</a:t>
            </a:r>
            <a:br>
              <a:rPr lang="es-MX" sz="1850" dirty="0">
                <a:solidFill>
                  <a:srgbClr val="FFFFFF"/>
                </a:solidFill>
                <a:latin typeface="PT Sans"/>
                <a:sym typeface="PT Sans"/>
              </a:rPr>
            </a:br>
            <a:r>
              <a:rPr lang="es-MX" sz="1850" dirty="0">
                <a:solidFill>
                  <a:srgbClr val="FFFFFF"/>
                </a:solidFill>
                <a:latin typeface="PT Sans"/>
                <a:sym typeface="PT Sans"/>
              </a:rPr>
              <a:t>Puede añadir nuevos Observadores sin tocar el modelo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sz="1850" dirty="0">
                <a:solidFill>
                  <a:srgbClr val="FFFFFF"/>
                </a:solidFill>
                <a:latin typeface="PT Sans"/>
                <a:sym typeface="PT Sans"/>
              </a:rPr>
              <a:t>Responsabilidades bien separadas ,más fácil de testear y evolucionar</a:t>
            </a:r>
            <a:endParaRPr lang="es-MX" sz="1850" b="0" i="0" u="none" strike="noStrike" cap="non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BBDFE1-2020-4D39-8BC6-41167A85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7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837724" y="639935"/>
            <a:ext cx="6058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Patrón de Diseño: State</a:t>
            </a:r>
            <a:endParaRPr sz="4400" b="0" i="0" u="none" strike="noStrike" cap="none"/>
          </a:p>
        </p:txBody>
      </p:sp>
      <p:sp>
        <p:nvSpPr>
          <p:cNvPr id="100" name="Google Shape;100;p4"/>
          <p:cNvSpPr/>
          <p:nvPr/>
        </p:nvSpPr>
        <p:spPr>
          <a:xfrm>
            <a:off x="540782" y="1344034"/>
            <a:ext cx="3740762" cy="2770765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669593" y="134403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Implementación</a:t>
            </a:r>
            <a:endParaRPr sz="2200" b="0" i="0" u="none" strike="noStrike" cap="none" dirty="0"/>
          </a:p>
        </p:txBody>
      </p:sp>
      <p:sp>
        <p:nvSpPr>
          <p:cNvPr id="102" name="Google Shape;102;p4"/>
          <p:cNvSpPr/>
          <p:nvPr/>
        </p:nvSpPr>
        <p:spPr>
          <a:xfrm>
            <a:off x="644086" y="1606210"/>
            <a:ext cx="3614618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Jugador tiene un campo </a:t>
            </a:r>
            <a:r>
              <a:rPr lang="es-MX" b="0" i="0" u="none" strike="noStrike" cap="none" dirty="0" err="1"/>
              <a:t>EstadoJugador</a:t>
            </a:r>
            <a:r>
              <a:rPr lang="es-MX" b="0" i="0" u="none" strike="noStrike" cap="none" dirty="0"/>
              <a:t> </a:t>
            </a:r>
            <a:r>
              <a:rPr lang="es-MX" b="0" i="0" u="none" strike="noStrike" cap="none" dirty="0" err="1"/>
              <a:t>estadoActual</a:t>
            </a:r>
            <a:r>
              <a:rPr lang="es-MX" dirty="0"/>
              <a:t>, tiene clases concretas Regular y Castigado implementan a </a:t>
            </a:r>
            <a:r>
              <a:rPr lang="es-MX" dirty="0" err="1"/>
              <a:t>EstadoJugador</a:t>
            </a:r>
            <a:endParaRPr lang="es-MX" b="0" i="0" u="none" strike="noStrike" cap="none" dirty="0"/>
          </a:p>
        </p:txBody>
      </p:sp>
      <p:sp>
        <p:nvSpPr>
          <p:cNvPr id="103" name="Google Shape;103;p4"/>
          <p:cNvSpPr/>
          <p:nvPr/>
        </p:nvSpPr>
        <p:spPr>
          <a:xfrm>
            <a:off x="4585677" y="1378444"/>
            <a:ext cx="4095743" cy="3418583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4"/>
          <p:cNvSpPr/>
          <p:nvPr/>
        </p:nvSpPr>
        <p:spPr>
          <a:xfrm>
            <a:off x="4738680" y="134403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Gestión</a:t>
            </a:r>
            <a:endParaRPr sz="2200" b="0" i="0" u="none" strike="noStrike" cap="none" dirty="0"/>
          </a:p>
        </p:txBody>
      </p:sp>
      <p:sp>
        <p:nvSpPr>
          <p:cNvPr id="105" name="Google Shape;105;p4"/>
          <p:cNvSpPr/>
          <p:nvPr/>
        </p:nvSpPr>
        <p:spPr>
          <a:xfrm>
            <a:off x="4738680" y="1620476"/>
            <a:ext cx="3942740" cy="16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162"/>
              </a:lnSpc>
              <a:buClr>
                <a:srgbClr val="FFFFFF"/>
              </a:buClr>
              <a:buSzPts val="1850"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Selecciona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comportamiento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de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turno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según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el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estado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Activo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br>
              <a:rPr lang="en-US" dirty="0">
                <a:solidFill>
                  <a:srgbClr val="FFFFFF"/>
                </a:solidFill>
                <a:latin typeface="+mj-lt"/>
                <a:sym typeface="PT Sans"/>
              </a:rPr>
            </a:b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Jugador delega a </a:t>
            </a:r>
            <a:r>
              <a:rPr kumimoji="0" lang="es-MX" altLang="es-MX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estadoActual.turnoSiguiente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(), </a:t>
            </a:r>
            <a:r>
              <a:rPr kumimoji="0" lang="es-MX" altLang="es-MX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turnoLogrado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(), </a:t>
            </a:r>
            <a:r>
              <a:rPr kumimoji="0" lang="es-MX" altLang="es-MX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turnoFallido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b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Evita lógica condicional dispersa en la clase Jugador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837724" y="5220477"/>
            <a:ext cx="7468553" cy="1665088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1003070" y="52204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Beneficios</a:t>
            </a:r>
            <a:endParaRPr sz="2200" b="0" i="0" u="none" strike="noStrike" cap="none" dirty="0"/>
          </a:p>
        </p:txBody>
      </p:sp>
      <p:sp>
        <p:nvSpPr>
          <p:cNvPr id="108" name="Google Shape;108;p4"/>
          <p:cNvSpPr/>
          <p:nvPr/>
        </p:nvSpPr>
        <p:spPr>
          <a:xfrm>
            <a:off x="1003070" y="5526758"/>
            <a:ext cx="6944201" cy="132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No hay nada de </a:t>
            </a:r>
            <a:r>
              <a:rPr lang="es-MX" b="0" i="0" u="none" strike="noStrike" cap="none" dirty="0" err="1"/>
              <a:t>if</a:t>
            </a:r>
            <a:r>
              <a:rPr lang="es-MX" b="0" i="0" u="none" strike="noStrike" cap="none" dirty="0"/>
              <a:t>/</a:t>
            </a:r>
            <a:r>
              <a:rPr lang="es-MX" b="0" i="0" u="none" strike="noStrike" cap="none" dirty="0" err="1"/>
              <a:t>else</a:t>
            </a:r>
            <a:r>
              <a:rPr lang="es-MX" b="0" i="0" u="none" strike="noStrike" cap="none" dirty="0"/>
              <a:t> por estado</a:t>
            </a:r>
            <a:br>
              <a:rPr lang="es-MX" b="0" i="0" u="none" strike="noStrike" cap="none" dirty="0"/>
            </a:br>
            <a:r>
              <a:rPr lang="es-MX" b="0" i="0" u="none" strike="noStrike" cap="none" dirty="0"/>
              <a:t>Agrega otro estado sin tocar Jugador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dirty="0"/>
              <a:t>Cada estado encapsula solo su propia lógica</a:t>
            </a:r>
            <a:endParaRPr b="0" i="0" u="none" strike="noStrike" cap="non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00B2D-B72E-4C66-BD93-EA6D2EF98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Jugador</a:t>
            </a:r>
            <a:r>
              <a:rPr kumimoji="0" lang="es-MX" altLang="es-MX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delega a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estadoActual.turnoSiguiente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s-MX" altLang="es-MX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turnoLogrado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s-MX" altLang="es-MX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turnoFallido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s-MX" altLang="es-MX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C7929F-CBB6-4A5F-8D4E-5884E18D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413" y="0"/>
            <a:ext cx="585091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6204465" y="581298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Patrón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Diseño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MVC (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Modelo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-Vista-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Controlador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)</a:t>
            </a:r>
            <a:endParaRPr sz="4400" b="0" i="0" u="none" strike="noStrike" cap="none" dirty="0"/>
          </a:p>
        </p:txBody>
      </p:sp>
      <p:sp>
        <p:nvSpPr>
          <p:cNvPr id="116" name="Google Shape;116;p5"/>
          <p:cNvSpPr/>
          <p:nvPr/>
        </p:nvSpPr>
        <p:spPr>
          <a:xfrm>
            <a:off x="6088828" y="2184202"/>
            <a:ext cx="3915783" cy="2710527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6424136" y="217968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Implementación</a:t>
            </a:r>
            <a:endParaRPr sz="2200" b="0" i="0" u="none" strike="noStrike" cap="none" dirty="0"/>
          </a:p>
        </p:txBody>
      </p:sp>
      <p:sp>
        <p:nvSpPr>
          <p:cNvPr id="118" name="Google Shape;118;p5"/>
          <p:cNvSpPr/>
          <p:nvPr/>
        </p:nvSpPr>
        <p:spPr>
          <a:xfrm>
            <a:off x="6190058" y="2534781"/>
            <a:ext cx="3800146" cy="227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Gestiona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datos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y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lógica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de Model,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Baraja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Jigador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, etc.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sym typeface="PT Sans"/>
              </a:rPr>
              <a:t>Interactúa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sym typeface="PT Sans"/>
              </a:rPr>
              <a:t> con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sym typeface="PT Sans"/>
              </a:rPr>
              <a:t>el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sym typeface="PT Sans"/>
              </a:rPr>
              <a:t>usuario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sym typeface="PT Sans"/>
              </a:rPr>
              <a:t> Vista </a:t>
            </a:r>
            <a:endParaRPr lang="en-US" dirty="0">
              <a:solidFill>
                <a:srgbClr val="FFFFFF"/>
              </a:solidFill>
              <a:latin typeface="+mj-lt"/>
              <a:sym typeface="PT Sans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Recibe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eventos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de la vista y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actualiza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modelo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/vista Controller</a:t>
            </a:r>
            <a:endParaRPr b="0" i="0" u="none" strike="noStrike" cap="none" dirty="0">
              <a:latin typeface="+mj-lt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0058399" y="2179683"/>
            <a:ext cx="3734277" cy="1768373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"/>
          <p:cNvSpPr/>
          <p:nvPr/>
        </p:nvSpPr>
        <p:spPr>
          <a:xfrm>
            <a:off x="10315097" y="214339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Función</a:t>
            </a:r>
            <a:endParaRPr lang="en-US" sz="2200" b="0" i="0" u="none" strike="noStrike" cap="none" dirty="0"/>
          </a:p>
        </p:txBody>
      </p:sp>
      <p:sp>
        <p:nvSpPr>
          <p:cNvPr id="121" name="Google Shape;121;p5"/>
          <p:cNvSpPr/>
          <p:nvPr/>
        </p:nvSpPr>
        <p:spPr>
          <a:xfrm>
            <a:off x="10105841" y="2409999"/>
            <a:ext cx="3753921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Separa responsabilidades</a:t>
            </a:r>
            <a:br>
              <a:rPr lang="es-MX" b="0" i="0" u="none" strike="noStrike" cap="none" dirty="0"/>
            </a:br>
            <a:r>
              <a:rPr lang="es-MX" b="0" i="0" u="none" strike="noStrike" cap="none" dirty="0"/>
              <a:t>Comunicación:</a:t>
            </a:r>
            <a:br>
              <a:rPr lang="es-MX" b="0" i="0" u="none" strike="noStrike" cap="none" dirty="0"/>
            </a:br>
            <a:r>
              <a:rPr lang="es-MX" b="0" i="0" u="none" strike="noStrike" cap="none" dirty="0"/>
              <a:t>* Vista -&gt; Controlador -&gt; Modelo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endParaRPr sz="1850" b="0" i="0" u="none" strike="noStrike" cap="none" dirty="0"/>
          </a:p>
        </p:txBody>
      </p:sp>
      <p:sp>
        <p:nvSpPr>
          <p:cNvPr id="122" name="Google Shape;122;p5"/>
          <p:cNvSpPr/>
          <p:nvPr/>
        </p:nvSpPr>
        <p:spPr>
          <a:xfrm>
            <a:off x="6324124" y="5309473"/>
            <a:ext cx="7468553" cy="176837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6492656" y="529275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Beneficios</a:t>
            </a:r>
            <a:endParaRPr sz="2200" b="0" i="0" u="none" strike="noStrike" cap="none" dirty="0"/>
          </a:p>
        </p:txBody>
      </p:sp>
      <p:sp>
        <p:nvSpPr>
          <p:cNvPr id="124" name="Google Shape;124;p5"/>
          <p:cNvSpPr/>
          <p:nvPr/>
        </p:nvSpPr>
        <p:spPr>
          <a:xfrm>
            <a:off x="6424136" y="5573058"/>
            <a:ext cx="7248882" cy="135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C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ambiar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UI sin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tocar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lógica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del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programa</a:t>
            </a:r>
            <a:endParaRPr lang="en-US" b="0" i="0" u="none" strike="noStrike" cap="none" dirty="0">
              <a:solidFill>
                <a:srgbClr val="FFFFFF"/>
              </a:solidFill>
              <a:latin typeface="+mj-lt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Aislar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y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probar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cada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capa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por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separado</a:t>
            </a:r>
            <a:br>
              <a:rPr lang="en-US" dirty="0">
                <a:solidFill>
                  <a:srgbClr val="FFFFFF"/>
                </a:solidFill>
                <a:latin typeface="+mj-lt"/>
                <a:sym typeface="PT Sans"/>
              </a:rPr>
            </a:b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Agregar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nuevas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vistas o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controladores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sin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rehacer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todo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sistema</a:t>
            </a:r>
            <a:endParaRPr b="0" i="0" u="none" strike="noStrike" cap="none" dirty="0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6122C0-E929-4177-8256-A300FBCA1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72" b="207"/>
          <a:stretch/>
        </p:blipFill>
        <p:spPr>
          <a:xfrm>
            <a:off x="-46226" y="0"/>
            <a:ext cx="58774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837724" y="660685"/>
            <a:ext cx="6593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Patrón de Diseño: Iterator</a:t>
            </a:r>
            <a:endParaRPr sz="4400" b="0" i="0" u="none" strike="noStrike" cap="none"/>
          </a:p>
        </p:txBody>
      </p:sp>
      <p:sp>
        <p:nvSpPr>
          <p:cNvPr id="132" name="Google Shape;132;p6"/>
          <p:cNvSpPr/>
          <p:nvPr/>
        </p:nvSpPr>
        <p:spPr>
          <a:xfrm>
            <a:off x="625904" y="1506507"/>
            <a:ext cx="3946095" cy="2869550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6"/>
          <p:cNvSpPr/>
          <p:nvPr/>
        </p:nvSpPr>
        <p:spPr>
          <a:xfrm>
            <a:off x="837724" y="157316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Implementación</a:t>
            </a:r>
            <a:endParaRPr sz="2200" b="0" i="0" u="none" strike="noStrike" cap="none" dirty="0"/>
          </a:p>
        </p:txBody>
      </p:sp>
      <p:sp>
        <p:nvSpPr>
          <p:cNvPr id="134" name="Google Shape;134;p6"/>
          <p:cNvSpPr/>
          <p:nvPr/>
        </p:nvSpPr>
        <p:spPr>
          <a:xfrm>
            <a:off x="700682" y="1948806"/>
            <a:ext cx="3871317" cy="305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dirty="0">
                <a:latin typeface="+mj-lt"/>
              </a:rPr>
              <a:t>Implementamos </a:t>
            </a:r>
            <a:r>
              <a:rPr lang="es-MX" dirty="0" err="1">
                <a:latin typeface="+mj-lt"/>
              </a:rPr>
              <a:t>Iterator</a:t>
            </a:r>
            <a:r>
              <a:rPr lang="es-MX" dirty="0">
                <a:latin typeface="+mj-lt"/>
              </a:rPr>
              <a:t> en las clases e interfaces: </a:t>
            </a:r>
            <a:r>
              <a:rPr lang="es-MX" dirty="0" err="1">
                <a:latin typeface="+mj-lt"/>
              </a:rPr>
              <a:t>LisIterator</a:t>
            </a:r>
            <a:r>
              <a:rPr lang="es-MX" dirty="0">
                <a:latin typeface="+mj-lt"/>
              </a:rPr>
              <a:t>, </a:t>
            </a:r>
            <a:r>
              <a:rPr lang="es-MX" dirty="0" err="1">
                <a:latin typeface="+mj-lt"/>
              </a:rPr>
              <a:t>QueueIterator</a:t>
            </a:r>
            <a:r>
              <a:rPr lang="es-MX" dirty="0">
                <a:latin typeface="+mj-lt"/>
              </a:rPr>
              <a:t>, </a:t>
            </a:r>
            <a:r>
              <a:rPr lang="es-MX" dirty="0" err="1">
                <a:latin typeface="+mj-lt"/>
              </a:rPr>
              <a:t>ArrayIterator</a:t>
            </a:r>
            <a:r>
              <a:rPr lang="es-MX" dirty="0">
                <a:latin typeface="+mj-lt"/>
              </a:rPr>
              <a:t> , Baraja, </a:t>
            </a:r>
            <a:r>
              <a:rPr lang="es-MX" dirty="0" err="1">
                <a:latin typeface="+mj-lt"/>
              </a:rPr>
              <a:t>ListaJugadores</a:t>
            </a:r>
            <a:r>
              <a:rPr lang="es-MX" dirty="0">
                <a:latin typeface="+mj-lt"/>
              </a:rPr>
              <a:t>, </a:t>
            </a:r>
            <a:r>
              <a:rPr lang="es-MX" dirty="0" err="1">
                <a:latin typeface="+mj-lt"/>
              </a:rPr>
              <a:t>Model</a:t>
            </a:r>
            <a:r>
              <a:rPr lang="es-MX" dirty="0">
                <a:latin typeface="+mj-lt"/>
              </a:rPr>
              <a:t> y Lector preguntas</a:t>
            </a:r>
            <a:endParaRPr lang="es-MX" b="0" i="0" u="none" strike="noStrike" cap="none" dirty="0">
              <a:latin typeface="+mj-lt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4691659" y="1495313"/>
            <a:ext cx="3946094" cy="3294401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4876482" y="15968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Función</a:t>
            </a:r>
            <a:endParaRPr sz="2200" b="0" i="0" u="none" strike="noStrike" cap="none" dirty="0"/>
          </a:p>
        </p:txBody>
      </p:sp>
      <p:sp>
        <p:nvSpPr>
          <p:cNvPr id="137" name="Google Shape;137;p6"/>
          <p:cNvSpPr/>
          <p:nvPr/>
        </p:nvSpPr>
        <p:spPr>
          <a:xfrm>
            <a:off x="4737739" y="1894095"/>
            <a:ext cx="3853934" cy="23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Permitir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recorrer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secuencialmente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una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colección</a:t>
            </a:r>
            <a:br>
              <a:rPr lang="en-US" dirty="0">
                <a:solidFill>
                  <a:srgbClr val="FFFFFF"/>
                </a:solidFill>
                <a:latin typeface="+mj-lt"/>
                <a:sym typeface="PT Sans"/>
              </a:rPr>
            </a:b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Mantener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el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estado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de la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Iteracion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br>
              <a:rPr lang="en-US" dirty="0">
                <a:solidFill>
                  <a:srgbClr val="FFFFFF"/>
                </a:solidFill>
                <a:latin typeface="+mj-lt"/>
                <a:sym typeface="PT Sans"/>
              </a:rPr>
            </a:b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No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exponer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la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estructura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interna de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datos</a:t>
            </a:r>
            <a:endParaRPr b="0" i="0" u="none" strike="noStrike" cap="none" dirty="0">
              <a:latin typeface="+mj-lt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837722" y="5086951"/>
            <a:ext cx="7468553" cy="173309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974762" y="511199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Beneficios</a:t>
            </a:r>
            <a:endParaRPr sz="2200" b="0" i="0" u="none" strike="noStrike" cap="none" dirty="0"/>
          </a:p>
        </p:txBody>
      </p:sp>
      <p:sp>
        <p:nvSpPr>
          <p:cNvPr id="140" name="Google Shape;140;p6"/>
          <p:cNvSpPr/>
          <p:nvPr/>
        </p:nvSpPr>
        <p:spPr>
          <a:xfrm>
            <a:off x="939956" y="5402365"/>
            <a:ext cx="7366319" cy="141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El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cliente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no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ve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los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detalles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de la 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colección</a:t>
            </a:r>
            <a:r>
              <a:rPr lang="en-US" b="0" i="0" u="none" strike="noStrike" cap="none" dirty="0">
                <a:solidFill>
                  <a:srgbClr val="FFFFFF"/>
                </a:solidFill>
                <a:latin typeface="+mj-lt"/>
                <a:ea typeface="PT Sans"/>
                <a:cs typeface="PT Sans"/>
                <a:sym typeface="PT Sans"/>
              </a:rPr>
              <a:t> 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Misma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forma de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recorrer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Listas</a:t>
            </a:r>
            <a:endParaRPr lang="en-US" dirty="0">
              <a:solidFill>
                <a:srgbClr val="FFFFFF"/>
              </a:solidFill>
              <a:latin typeface="+mj-lt"/>
              <a:sym typeface="PT Sans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b="0" i="0" u="none" strike="noStrike" cap="none" dirty="0" err="1">
                <a:solidFill>
                  <a:srgbClr val="FFFFFF"/>
                </a:solidFill>
                <a:latin typeface="+mj-lt"/>
                <a:sym typeface="PT Sans"/>
              </a:rPr>
              <a:t>M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últiples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iteradores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independientes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sobre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una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misma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sym typeface="PT Sans"/>
              </a:rPr>
              <a:t>colección</a:t>
            </a:r>
            <a:r>
              <a:rPr lang="en-US" dirty="0">
                <a:solidFill>
                  <a:srgbClr val="FFFFFF"/>
                </a:solidFill>
                <a:latin typeface="+mj-lt"/>
                <a:sym typeface="PT Sans"/>
              </a:rPr>
              <a:t> </a:t>
            </a:r>
            <a:endParaRPr b="0" i="0" u="none" strike="noStrike" cap="none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AF58CB-6C38-4A11-BEAC-E70901BD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416" y="554019"/>
            <a:ext cx="5899984" cy="71215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6324124" y="401235"/>
            <a:ext cx="7230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Patrón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Diseño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Prototype</a:t>
            </a:r>
            <a:endParaRPr sz="4400" b="0" i="0" u="none" strike="noStrike" cap="none" dirty="0"/>
          </a:p>
        </p:txBody>
      </p:sp>
      <p:sp>
        <p:nvSpPr>
          <p:cNvPr id="148" name="Google Shape;148;p7"/>
          <p:cNvSpPr/>
          <p:nvPr/>
        </p:nvSpPr>
        <p:spPr>
          <a:xfrm>
            <a:off x="5987892" y="1343496"/>
            <a:ext cx="4016720" cy="3222330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6324124" y="136751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Implementación</a:t>
            </a:r>
            <a:endParaRPr sz="2200" b="0" i="0" u="none" strike="noStrike" cap="none" dirty="0"/>
          </a:p>
        </p:txBody>
      </p:sp>
      <p:sp>
        <p:nvSpPr>
          <p:cNvPr id="150" name="Google Shape;150;p7"/>
          <p:cNvSpPr/>
          <p:nvPr/>
        </p:nvSpPr>
        <p:spPr>
          <a:xfrm>
            <a:off x="6050042" y="1677710"/>
            <a:ext cx="3954570" cy="273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dirty="0"/>
              <a:t>Las clases implementan </a:t>
            </a:r>
            <a:r>
              <a:rPr lang="es-MX" dirty="0" err="1"/>
              <a:t>Clonable</a:t>
            </a:r>
            <a:r>
              <a:rPr lang="es-MX" dirty="0"/>
              <a:t> y </a:t>
            </a:r>
            <a:r>
              <a:rPr lang="es-MX" dirty="0" err="1"/>
              <a:t>sobreescriben</a:t>
            </a:r>
            <a:r>
              <a:rPr lang="es-MX" dirty="0"/>
              <a:t> clone().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Se mantiene un </a:t>
            </a:r>
            <a:r>
              <a:rPr lang="es-MX" dirty="0"/>
              <a:t>objeto prototipo que luego se clona con </a:t>
            </a:r>
            <a:r>
              <a:rPr lang="es-MX" dirty="0" err="1"/>
              <a:t>base.clone</a:t>
            </a:r>
            <a:r>
              <a:rPr lang="es-MX" dirty="0"/>
              <a:t>() en lugar de new Tarjeta(…)</a:t>
            </a:r>
            <a:endParaRPr b="0" i="0" u="none" strike="noStrike" cap="none" dirty="0"/>
          </a:p>
        </p:txBody>
      </p:sp>
      <p:sp>
        <p:nvSpPr>
          <p:cNvPr id="151" name="Google Shape;151;p7"/>
          <p:cNvSpPr/>
          <p:nvPr/>
        </p:nvSpPr>
        <p:spPr>
          <a:xfrm>
            <a:off x="10066762" y="1343495"/>
            <a:ext cx="4133332" cy="3222330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10340844" y="136751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Funcionalidad</a:t>
            </a:r>
            <a:endParaRPr sz="2200" b="0" i="0" u="none" strike="noStrike" cap="none" dirty="0"/>
          </a:p>
        </p:txBody>
      </p:sp>
      <p:sp>
        <p:nvSpPr>
          <p:cNvPr id="153" name="Google Shape;153;p7"/>
          <p:cNvSpPr/>
          <p:nvPr/>
        </p:nvSpPr>
        <p:spPr>
          <a:xfrm>
            <a:off x="10144460" y="1664472"/>
            <a:ext cx="4055633" cy="322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Genera nuevos objetos duplicando un prototipo ya configurado</a:t>
            </a:r>
            <a:br>
              <a:rPr lang="es-MX" b="0" i="0" u="none" strike="noStrike" cap="none" dirty="0"/>
            </a:br>
            <a:r>
              <a:rPr lang="es-MX" b="0" i="0" u="none" strike="noStrike" cap="none" dirty="0"/>
              <a:t>Evitar lógicas de inicialización complejas en cada instanciación</a:t>
            </a:r>
            <a:br>
              <a:rPr lang="es-MX" b="0" i="0" u="none" strike="noStrike" cap="none" dirty="0"/>
            </a:br>
            <a:r>
              <a:rPr lang="es-MX" b="0" i="0" u="none" strike="noStrike" cap="none" dirty="0"/>
              <a:t>Permitir creación dinámica sin referirse a clases concretas</a:t>
            </a:r>
            <a:endParaRPr b="0" i="0" u="none" strike="noStrike" cap="none" dirty="0"/>
          </a:p>
        </p:txBody>
      </p:sp>
      <p:sp>
        <p:nvSpPr>
          <p:cNvPr id="154" name="Google Shape;154;p7"/>
          <p:cNvSpPr/>
          <p:nvPr/>
        </p:nvSpPr>
        <p:spPr>
          <a:xfrm>
            <a:off x="6191264" y="4945409"/>
            <a:ext cx="7750996" cy="2122366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6532511" y="492603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Beneficios</a:t>
            </a:r>
            <a:endParaRPr sz="2200" b="0" i="0" u="none" strike="noStrike" cap="none" dirty="0"/>
          </a:p>
        </p:txBody>
      </p:sp>
      <p:sp>
        <p:nvSpPr>
          <p:cNvPr id="156" name="Google Shape;156;p7"/>
          <p:cNvSpPr/>
          <p:nvPr/>
        </p:nvSpPr>
        <p:spPr>
          <a:xfrm>
            <a:off x="6324124" y="5187980"/>
            <a:ext cx="7618135" cy="169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Clonación más rápida que construcción desde cero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dirty="0"/>
              <a:t>Cambiar propiedades del prototipo para todas las copias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s-MX" b="0" i="0" u="none" strike="noStrike" cap="none" dirty="0"/>
              <a:t>El código cliente solo trabaja con la interfaz de clonación, no con un new directo</a:t>
            </a:r>
            <a:endParaRPr b="0" i="0" u="none" strike="noStrike" cap="non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0DB6DB-69DB-4359-BE22-1E92BA2F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5976"/>
            <a:ext cx="5723848" cy="64433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617458" y="7228642"/>
            <a:ext cx="4151709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50"/>
              <a:buFont typeface="Nunito SemiBold"/>
              <a:buNone/>
            </a:pPr>
            <a:r>
              <a:rPr lang="en-US" sz="3250" b="1" i="0" u="none" strike="noStrike" cap="none" dirty="0" err="1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DiagramadeClases</a:t>
            </a:r>
            <a:endParaRPr lang="en-US" sz="3250" b="0" i="0" u="none" strike="noStrike" cap="none" dirty="0"/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FBD11DA1-095E-4306-9532-8E4382A2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5876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/>
          <p:nvPr/>
        </p:nvSpPr>
        <p:spPr>
          <a:xfrm>
            <a:off x="837724" y="600694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DiagramaDeEstados</a:t>
            </a:r>
            <a:endParaRPr sz="4400" b="0" i="0" u="none" strike="noStrike" cap="none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CF46E57-36A8-473F-A5D0-B461080B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60" y="0"/>
            <a:ext cx="10862919" cy="5876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34</TotalTime>
  <Words>539</Words>
  <Application>Microsoft Office PowerPoint</Application>
  <PresentationFormat>Personalizado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Nunito SemiBold</vt:lpstr>
      <vt:lpstr>Calibri</vt:lpstr>
      <vt:lpstr>Arial</vt:lpstr>
      <vt:lpstr>Century Gothic</vt:lpstr>
      <vt:lpstr>Arial Unicode MS</vt:lpstr>
      <vt:lpstr>PT Sans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PptxGenJS</dc:creator>
  <cp:lastModifiedBy>Gabriel Candiani Perez</cp:lastModifiedBy>
  <cp:revision>5</cp:revision>
  <dcterms:created xsi:type="dcterms:W3CDTF">2025-05-07T20:05:50Z</dcterms:created>
  <dcterms:modified xsi:type="dcterms:W3CDTF">2025-05-27T03:31:46Z</dcterms:modified>
</cp:coreProperties>
</file>